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4" r:id="rId5"/>
  </p:sldMasterIdLst>
  <p:notesMasterIdLst>
    <p:notesMasterId r:id="rId26"/>
  </p:notesMasterIdLst>
  <p:sldIdLst>
    <p:sldId id="299" r:id="rId6"/>
    <p:sldId id="276" r:id="rId7"/>
    <p:sldId id="277" r:id="rId8"/>
    <p:sldId id="278" r:id="rId9"/>
    <p:sldId id="297" r:id="rId10"/>
    <p:sldId id="279" r:id="rId11"/>
    <p:sldId id="288" r:id="rId12"/>
    <p:sldId id="280" r:id="rId13"/>
    <p:sldId id="282" r:id="rId14"/>
    <p:sldId id="298" r:id="rId15"/>
    <p:sldId id="284" r:id="rId16"/>
    <p:sldId id="285" r:id="rId17"/>
    <p:sldId id="287" r:id="rId18"/>
    <p:sldId id="292" r:id="rId19"/>
    <p:sldId id="289" r:id="rId20"/>
    <p:sldId id="294" r:id="rId21"/>
    <p:sldId id="286" r:id="rId22"/>
    <p:sldId id="291" r:id="rId23"/>
    <p:sldId id="295" r:id="rId24"/>
    <p:sldId id="296" r:id="rId25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1469"/>
    <a:srgbClr val="00418C"/>
    <a:srgbClr val="D7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667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11.gif>
</file>

<file path=ppt/media/image12.png>
</file>

<file path=ppt/media/image13.gif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2A0D3-E559-4194-8F27-47EFEE3ECCA5}" type="datetimeFigureOut">
              <a:rPr lang="nl-NL" smtClean="0"/>
              <a:t>22-9-2017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DE78D-ECE4-4DF7-9286-6B92F23DE31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0906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EDE78D-ECE4-4DF7-9286-6B92F23DE313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8118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139B2E-91D4-F546-AED2-ABD6C5271C72}" type="slidenum">
              <a:rPr lang="nl-NL" smtClean="0"/>
              <a:pPr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35086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139B2E-91D4-F546-AED2-ABD6C5271C72}" type="slidenum">
              <a:rPr lang="nl-NL" smtClean="0"/>
              <a:pPr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5386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3" name="Afbeelding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9926" r="2504" b="20249"/>
          <a:stretch/>
        </p:blipFill>
        <p:spPr>
          <a:xfrm>
            <a:off x="309330" y="1741972"/>
            <a:ext cx="8511141" cy="409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45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40" t="14542" r="27395" b="38014"/>
          <a:stretch/>
        </p:blipFill>
        <p:spPr>
          <a:xfrm>
            <a:off x="6372200" y="1069315"/>
            <a:ext cx="2448042" cy="4760541"/>
          </a:xfrm>
          <a:prstGeom prst="rect">
            <a:avLst/>
          </a:prstGeom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5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13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48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09990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5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8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48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nl-NL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47" t="13184" r="50941" b="12056"/>
          <a:stretch/>
        </p:blipFill>
        <p:spPr>
          <a:xfrm>
            <a:off x="6372431" y="1065092"/>
            <a:ext cx="2448041" cy="476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452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7" t="24860" r="53095" b="24185"/>
          <a:stretch/>
        </p:blipFill>
        <p:spPr>
          <a:xfrm>
            <a:off x="6372201" y="1063137"/>
            <a:ext cx="2448042" cy="4760541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5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11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48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02000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5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5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48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NL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36" t="19373" r="27946" b="24758"/>
          <a:stretch/>
        </p:blipFill>
        <p:spPr>
          <a:xfrm>
            <a:off x="6372202" y="1061821"/>
            <a:ext cx="2448041" cy="476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29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NL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04" t="18225" r="25352" b="29408"/>
          <a:stretch/>
        </p:blipFill>
        <p:spPr>
          <a:xfrm>
            <a:off x="6372202" y="1062333"/>
            <a:ext cx="2448041" cy="476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818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7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7" name="Ondertitel 2"/>
          <p:cNvSpPr>
            <a:spLocks noGrp="1"/>
          </p:cNvSpPr>
          <p:nvPr>
            <p:ph type="subTitle" idx="1"/>
          </p:nvPr>
        </p:nvSpPr>
        <p:spPr>
          <a:xfrm>
            <a:off x="539552" y="1772816"/>
            <a:ext cx="5832650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ondertitelstijl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2783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75" t="14362" r="10268" b="37787"/>
          <a:stretch/>
        </p:blipFill>
        <p:spPr>
          <a:xfrm>
            <a:off x="323528" y="1754429"/>
            <a:ext cx="8496944" cy="40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54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" t="13418" r="4580" b="22571"/>
          <a:stretch/>
        </p:blipFill>
        <p:spPr>
          <a:xfrm>
            <a:off x="323528" y="1754429"/>
            <a:ext cx="8496944" cy="40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081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4" t="15850" r="6188" b="28247"/>
          <a:stretch/>
        </p:blipFill>
        <p:spPr>
          <a:xfrm>
            <a:off x="323528" y="1754428"/>
            <a:ext cx="8496944" cy="40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20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8" t="9744" b="30002"/>
          <a:stretch/>
        </p:blipFill>
        <p:spPr>
          <a:xfrm>
            <a:off x="323529" y="1754427"/>
            <a:ext cx="8496943" cy="40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748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/>
          <p:cNvSpPr>
            <a:spLocks noGrp="1"/>
          </p:cNvSpPr>
          <p:nvPr>
            <p:ph type="ctrTitle"/>
          </p:nvPr>
        </p:nvSpPr>
        <p:spPr>
          <a:xfrm>
            <a:off x="544016" y="1064311"/>
            <a:ext cx="8276456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5" t="18224" r="17216" b="29212"/>
          <a:stretch/>
        </p:blipFill>
        <p:spPr>
          <a:xfrm>
            <a:off x="323529" y="1754427"/>
            <a:ext cx="8496943" cy="407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92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39552" y="1064311"/>
            <a:ext cx="8280920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2761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9552" y="1066726"/>
            <a:ext cx="8229600" cy="634082"/>
          </a:xfrm>
          <a:prstGeom prst="rect">
            <a:avLst/>
          </a:prstGeom>
        </p:spPr>
        <p:txBody>
          <a:bodyPr/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39552" y="1772816"/>
            <a:ext cx="8219256" cy="396044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7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6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5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8193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44015" y="1064311"/>
            <a:ext cx="5828185" cy="648072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500">
                <a:solidFill>
                  <a:srgbClr val="00418C"/>
                </a:solidFill>
                <a:latin typeface="Georgia" pitchFamily="18" charset="0"/>
              </a:defRPr>
            </a:lvl1pPr>
          </a:lstStyle>
          <a:p>
            <a:r>
              <a:rPr lang="nl-NL" dirty="0" smtClean="0"/>
              <a:t>Klik om de stijl te bewerken</a:t>
            </a:r>
            <a:endParaRPr lang="nl-NL" dirty="0"/>
          </a:p>
        </p:txBody>
      </p:sp>
      <p:sp>
        <p:nvSpPr>
          <p:cNvPr id="9" name="Ondertitel 2"/>
          <p:cNvSpPr>
            <a:spLocks noGrp="1"/>
          </p:cNvSpPr>
          <p:nvPr>
            <p:ph type="subTitle" idx="1" hasCustomPrompt="1"/>
          </p:nvPr>
        </p:nvSpPr>
        <p:spPr>
          <a:xfrm>
            <a:off x="539552" y="1772816"/>
            <a:ext cx="5832648" cy="400589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rgbClr val="00418C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Gebruik lettertype en –grootte: Kop: Georgia, 35 en een tussenwoord (zie voorbeeld 1ste pagina en mag zelf bepaald worden) wordt schuingedrukt en krijgt de kleur roze(RGB 230,20,105) de overige tekst krijgt de blauwe kleur (RGB 0,65,140).</a:t>
            </a:r>
            <a:r>
              <a:rPr lang="nl-NL" dirty="0" err="1" smtClean="0"/>
              <a:t>Tekstvak</a:t>
            </a:r>
            <a:r>
              <a:rPr lang="nl-NL" dirty="0" smtClean="0"/>
              <a:t>: </a:t>
            </a:r>
            <a:r>
              <a:rPr lang="nl-NL" dirty="0" err="1" smtClean="0"/>
              <a:t>Arial</a:t>
            </a:r>
            <a:r>
              <a:rPr lang="nl-NL" dirty="0" smtClean="0"/>
              <a:t>, 20. Via Start, nieuwe dia, kun je nieuwe titeldia’s en vervolgdia’s toevoegen. Elke </a:t>
            </a:r>
            <a:r>
              <a:rPr lang="nl-NL" dirty="0" err="1" smtClean="0"/>
              <a:t>titeldia</a:t>
            </a:r>
            <a:r>
              <a:rPr lang="nl-NL" dirty="0" smtClean="0"/>
              <a:t> heeft een </a:t>
            </a:r>
            <a:r>
              <a:rPr lang="nl-NL" dirty="0" err="1" smtClean="0"/>
              <a:t>vervolgdia</a:t>
            </a:r>
            <a:r>
              <a:rPr lang="nl-NL" dirty="0" smtClean="0"/>
              <a:t>.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81" t="8336" r="30252" b="8336"/>
          <a:stretch/>
        </p:blipFill>
        <p:spPr>
          <a:xfrm>
            <a:off x="6372430" y="1063137"/>
            <a:ext cx="2448042" cy="47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804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3.jpe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2.jpg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" y="1052736"/>
            <a:ext cx="571500" cy="482600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85"/>
          <a:stretch/>
        </p:blipFill>
        <p:spPr>
          <a:xfrm>
            <a:off x="303716" y="5898728"/>
            <a:ext cx="8521200" cy="482852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239945" y="6525924"/>
            <a:ext cx="47525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" b="0" spc="210" dirty="0" smtClean="0">
                <a:solidFill>
                  <a:srgbClr val="D7A500"/>
                </a:solidFill>
                <a:latin typeface="Transit-Normal" pitchFamily="2" charset="0"/>
              </a:rPr>
              <a:t>Windesheim</a:t>
            </a:r>
            <a:r>
              <a:rPr lang="nl-NL" sz="800" b="0" spc="210" baseline="0" dirty="0" smtClean="0">
                <a:solidFill>
                  <a:srgbClr val="D7A500"/>
                </a:solidFill>
                <a:latin typeface="Transit-Normal" pitchFamily="2" charset="0"/>
              </a:rPr>
              <a:t> zet kennis in werking</a:t>
            </a:r>
            <a:endParaRPr lang="nl-NL" sz="800" b="0" spc="210" dirty="0">
              <a:solidFill>
                <a:srgbClr val="D7A500"/>
              </a:solidFill>
              <a:latin typeface="Transit-Normal" pitchFamily="2" charset="0"/>
            </a:endParaRPr>
          </a:p>
        </p:txBody>
      </p:sp>
      <p:pic>
        <p:nvPicPr>
          <p:cNvPr id="6" name="Afbeelding 1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184" y="258702"/>
            <a:ext cx="2096296" cy="506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44729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63" r:id="rId7"/>
    <p:sldLayoutId id="2147483650" r:id="rId8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kstvak 6"/>
          <p:cNvSpPr txBox="1"/>
          <p:nvPr/>
        </p:nvSpPr>
        <p:spPr>
          <a:xfrm>
            <a:off x="239945" y="6525924"/>
            <a:ext cx="475252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" b="0" spc="210" dirty="0" smtClean="0">
                <a:solidFill>
                  <a:srgbClr val="D7A500"/>
                </a:solidFill>
                <a:latin typeface="Transit-Normal" pitchFamily="2" charset="0"/>
              </a:rPr>
              <a:t>Windesheim</a:t>
            </a:r>
            <a:r>
              <a:rPr lang="nl-NL" sz="800" b="0" spc="210" baseline="0" dirty="0" smtClean="0">
                <a:solidFill>
                  <a:srgbClr val="D7A500"/>
                </a:solidFill>
                <a:latin typeface="Transit-Normal" pitchFamily="2" charset="0"/>
              </a:rPr>
              <a:t> zet kennis in werking</a:t>
            </a:r>
            <a:endParaRPr lang="nl-NL" sz="800" b="0" spc="210" dirty="0">
              <a:solidFill>
                <a:srgbClr val="D7A500"/>
              </a:solidFill>
              <a:latin typeface="Transit-Normal" pitchFamily="2" charset="0"/>
            </a:endParaRPr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" y="1052736"/>
            <a:ext cx="571500" cy="482600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85"/>
          <a:stretch/>
        </p:blipFill>
        <p:spPr>
          <a:xfrm>
            <a:off x="303716" y="5898728"/>
            <a:ext cx="8521200" cy="482852"/>
          </a:xfrm>
          <a:prstGeom prst="rect">
            <a:avLst/>
          </a:prstGeom>
        </p:spPr>
      </p:pic>
      <p:pic>
        <p:nvPicPr>
          <p:cNvPr id="9" name="Afbeelding 1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184" y="258702"/>
            <a:ext cx="2096296" cy="5060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1353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60" r:id="rId4"/>
    <p:sldLayoutId id="2147483658" r:id="rId5"/>
    <p:sldLayoutId id="2147483659" r:id="rId6"/>
    <p:sldLayoutId id="2147483666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Kenmerkende beroepssituatie Major 1</a:t>
            </a:r>
            <a:endParaRPr lang="nl-NL" dirty="0" smtClean="0"/>
          </a:p>
        </p:txBody>
      </p:sp>
      <p:pic>
        <p:nvPicPr>
          <p:cNvPr id="5" name="Picture 2" descr="C:\Users\p45321055\OneDrive - Windesheim Office365\ICT.P.KBSa.V17-KBS-semester-1 - Copy\webapplicaties-ontwikkele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700808"/>
            <a:ext cx="8991206" cy="4176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32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Mogelijke opdrachtgevers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(Kleine) bedrijven (van mensen) uit jullie netwerk</a:t>
            </a:r>
          </a:p>
          <a:p>
            <a:endParaRPr lang="nl-NL" dirty="0" smtClean="0"/>
          </a:p>
          <a:p>
            <a:r>
              <a:rPr lang="nl-NL" dirty="0" smtClean="0">
                <a:solidFill>
                  <a:srgbClr val="E61469"/>
                </a:solidFill>
              </a:rPr>
              <a:t>Ieder teamlid </a:t>
            </a:r>
            <a:r>
              <a:rPr lang="nl-NL" dirty="0" smtClean="0"/>
              <a:t>benadert een klant voor een mogelijke opdracht. Samen met de KBS-docent wordt de beste opdracht geselecteerd.</a:t>
            </a:r>
          </a:p>
        </p:txBody>
      </p:sp>
    </p:spTree>
    <p:extLst>
      <p:ext uri="{BB962C8B-B14F-4D97-AF65-F5344CB8AC3E}">
        <p14:creationId xmlns:p14="http://schemas.microsoft.com/office/powerpoint/2010/main" val="425402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Eisen vanuit de opleiding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Applicatie moet worden gebouwd in PHP en HTML/CSS (met aantal eisen m.b.t. functionaliteit; zie Startdocument op de ELO)</a:t>
            </a:r>
          </a:p>
          <a:p>
            <a:r>
              <a:rPr lang="nl-NL" dirty="0" smtClean="0"/>
              <a:t>Database moet minimaal 10 tabellen bevatten.</a:t>
            </a:r>
          </a:p>
          <a:p>
            <a:r>
              <a:rPr lang="nl-NL" dirty="0" smtClean="0"/>
              <a:t>Je mag je site </a:t>
            </a:r>
            <a:r>
              <a:rPr lang="nl-NL" dirty="0" smtClean="0">
                <a:solidFill>
                  <a:srgbClr val="E61469"/>
                </a:solidFill>
              </a:rPr>
              <a:t>niet baseren op bestaande CMS-en en frameworks</a:t>
            </a:r>
            <a:r>
              <a:rPr lang="nl-NL" dirty="0" smtClean="0"/>
              <a:t>.</a:t>
            </a:r>
          </a:p>
          <a:p>
            <a:r>
              <a:rPr lang="nl-NL" dirty="0" smtClean="0"/>
              <a:t>Er moeten minimaal 3 rollen te onderscheiden zijn, waarbij je, via inloggegevens die bij een rol horen, verschillende rechten hebt.</a:t>
            </a:r>
          </a:p>
        </p:txBody>
      </p:sp>
    </p:spTree>
    <p:extLst>
      <p:ext uri="{BB962C8B-B14F-4D97-AF65-F5344CB8AC3E}">
        <p14:creationId xmlns:p14="http://schemas.microsoft.com/office/powerpoint/2010/main" val="11762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KBS </a:t>
            </a:r>
            <a:r>
              <a:rPr lang="nl-NL" dirty="0" smtClean="0"/>
              <a:t>periode</a:t>
            </a:r>
            <a:r>
              <a:rPr lang="en-US" dirty="0" smtClean="0"/>
              <a:t> 1</a:t>
            </a:r>
          </a:p>
        </p:txBody>
      </p:sp>
      <p:sp>
        <p:nvSpPr>
          <p:cNvPr id="2458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Week 4</a:t>
            </a:r>
          </a:p>
          <a:p>
            <a:r>
              <a:rPr lang="nl-NL" dirty="0" smtClean="0"/>
              <a:t>Lezen KBS-opdracht</a:t>
            </a:r>
          </a:p>
          <a:p>
            <a:r>
              <a:rPr lang="nl-NL" dirty="0" smtClean="0"/>
              <a:t>Op zoek gaan naar een klant</a:t>
            </a:r>
          </a:p>
          <a:p>
            <a:endParaRPr lang="nl-NL" sz="1000" dirty="0" smtClean="0"/>
          </a:p>
          <a:p>
            <a:pPr marL="0" indent="0">
              <a:buNone/>
            </a:pPr>
            <a:r>
              <a:rPr lang="nl-NL" dirty="0" smtClean="0"/>
              <a:t>Week 5</a:t>
            </a:r>
          </a:p>
          <a:p>
            <a:r>
              <a:rPr lang="nl-NL" dirty="0" smtClean="0"/>
              <a:t>Opdrachtgever gevonden</a:t>
            </a:r>
          </a:p>
          <a:p>
            <a:r>
              <a:rPr lang="nl-NL" dirty="0" smtClean="0"/>
              <a:t>Vragenlijst opstellen</a:t>
            </a:r>
          </a:p>
          <a:p>
            <a:endParaRPr lang="nl-NL" sz="1000" dirty="0" smtClean="0"/>
          </a:p>
          <a:p>
            <a:pPr marL="0" indent="0">
              <a:buNone/>
            </a:pPr>
            <a:r>
              <a:rPr lang="nl-NL" dirty="0" smtClean="0"/>
              <a:t>Week 6</a:t>
            </a:r>
          </a:p>
          <a:p>
            <a:r>
              <a:rPr lang="nl-NL" dirty="0" smtClean="0"/>
              <a:t>Opdracht(gever) bespreken met docent </a:t>
            </a:r>
          </a:p>
          <a:p>
            <a:r>
              <a:rPr lang="nl-NL" dirty="0" smtClean="0"/>
              <a:t>Vragenlijst bespreken met docent</a:t>
            </a:r>
          </a:p>
          <a:p>
            <a:r>
              <a:rPr lang="nl-NL" dirty="0" smtClean="0"/>
              <a:t>Klantgesprek houden</a:t>
            </a:r>
          </a:p>
          <a:p>
            <a:pPr lvl="2"/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</p:txBody>
      </p:sp>
      <p:sp>
        <p:nvSpPr>
          <p:cNvPr id="2" name="Rectangle 1"/>
          <p:cNvSpPr/>
          <p:nvPr/>
        </p:nvSpPr>
        <p:spPr>
          <a:xfrm>
            <a:off x="4644008" y="1772816"/>
            <a:ext cx="4464496" cy="2072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480"/>
              </a:spcBef>
            </a:pPr>
            <a:r>
              <a:rPr lang="nl-NL" sz="2000" dirty="0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 7</a:t>
            </a:r>
          </a:p>
          <a:p>
            <a:pPr marL="342900" indent="-342900"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nl-NL" sz="2000" dirty="0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Functionele documentatie</a:t>
            </a:r>
          </a:p>
          <a:p>
            <a:pPr marL="800100" lvl="1" indent="-342900"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nl-NL" dirty="0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Uitwerken verslag van gesprek met klant (user requirements)</a:t>
            </a:r>
          </a:p>
          <a:p>
            <a:pPr marL="800100" lvl="1" indent="-342900"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nl-NL" dirty="0" err="1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</a:t>
            </a:r>
            <a:r>
              <a:rPr lang="nl-NL" dirty="0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case diagram</a:t>
            </a:r>
          </a:p>
          <a:p>
            <a:pPr marL="800100" lvl="1" indent="-342900">
              <a:spcBef>
                <a:spcPts val="480"/>
              </a:spcBef>
              <a:buFont typeface="Arial" panose="020B0604020202020204" pitchFamily="34" charset="0"/>
              <a:buChar char="•"/>
            </a:pPr>
            <a:r>
              <a:rPr lang="nl-NL" dirty="0" smtClean="0">
                <a:solidFill>
                  <a:srgbClr val="00418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Domeinmodel</a:t>
            </a:r>
            <a:endParaRPr lang="nl-NL" dirty="0">
              <a:solidFill>
                <a:srgbClr val="00418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00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Nu doen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Je </a:t>
            </a:r>
            <a:r>
              <a:rPr lang="nl-NL" dirty="0" smtClean="0">
                <a:solidFill>
                  <a:srgbClr val="E61469"/>
                </a:solidFill>
              </a:rPr>
              <a:t>inlezen </a:t>
            </a:r>
            <a:r>
              <a:rPr lang="nl-NL" dirty="0" smtClean="0"/>
              <a:t>in de opdrachtsituatie</a:t>
            </a:r>
          </a:p>
          <a:p>
            <a:endParaRPr lang="nl-NL" dirty="0" smtClean="0"/>
          </a:p>
          <a:p>
            <a:r>
              <a:rPr lang="nl-NL" dirty="0" smtClean="0"/>
              <a:t>Nadenken over en voorbereiden van algemene zaken die geregeld en afgesproken moeten worden voor een </a:t>
            </a:r>
            <a:r>
              <a:rPr lang="nl-NL" dirty="0" smtClean="0">
                <a:solidFill>
                  <a:srgbClr val="E61469"/>
                </a:solidFill>
              </a:rPr>
              <a:t>goede samenwerking</a:t>
            </a:r>
          </a:p>
          <a:p>
            <a:endParaRPr lang="nl-NL" dirty="0" smtClean="0"/>
          </a:p>
          <a:p>
            <a:r>
              <a:rPr lang="nl-NL" dirty="0" smtClean="0"/>
              <a:t>Nadenken over en voorbereiden van </a:t>
            </a:r>
            <a:r>
              <a:rPr lang="nl-NL" dirty="0" smtClean="0">
                <a:solidFill>
                  <a:srgbClr val="E61469"/>
                </a:solidFill>
              </a:rPr>
              <a:t>de eerste taken </a:t>
            </a:r>
            <a:r>
              <a:rPr lang="nl-NL" dirty="0" smtClean="0"/>
              <a:t>die inhoudelijk uitgevoerd moeten worden</a:t>
            </a:r>
          </a:p>
          <a:p>
            <a:pPr lvl="2"/>
            <a:endParaRPr lang="nl-NL" dirty="0" smtClean="0"/>
          </a:p>
          <a:p>
            <a:pPr lvl="1"/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464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Je inlezen in de opdrachtsituatie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Welke documenten staan al op de ELO m.b.t. de opdracht?</a:t>
            </a:r>
          </a:p>
          <a:p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Wat zeggen die documenten over de opdracht?</a:t>
            </a:r>
          </a:p>
          <a:p>
            <a:r>
              <a:rPr lang="nl-NL" dirty="0" smtClean="0"/>
              <a:t>klant</a:t>
            </a:r>
          </a:p>
          <a:p>
            <a:r>
              <a:rPr lang="nl-NL" dirty="0" smtClean="0"/>
              <a:t>communicatie met de klant</a:t>
            </a:r>
          </a:p>
          <a:p>
            <a:r>
              <a:rPr lang="nl-NL" dirty="0" smtClean="0"/>
              <a:t>eisen m.b.t. de applicatie</a:t>
            </a:r>
          </a:p>
          <a:p>
            <a:r>
              <a:rPr lang="nl-NL" dirty="0" smtClean="0"/>
              <a:t>eisen m.b.t. de aanpak/werkwijze van de projectgroep</a:t>
            </a:r>
          </a:p>
          <a:p>
            <a:r>
              <a:rPr lang="nl-NL" dirty="0" smtClean="0"/>
              <a:t>op te leveren producten</a:t>
            </a:r>
          </a:p>
          <a:p>
            <a:r>
              <a:rPr lang="nl-NL" dirty="0" smtClean="0"/>
              <a:t>deadlines</a:t>
            </a:r>
          </a:p>
          <a:p>
            <a:r>
              <a:rPr lang="nl-NL" dirty="0" smtClean="0"/>
              <a:t>beoordeling en beoordelingscriteria</a:t>
            </a:r>
          </a:p>
        </p:txBody>
      </p:sp>
    </p:spTree>
    <p:extLst>
      <p:ext uri="{BB962C8B-B14F-4D97-AF65-F5344CB8AC3E}">
        <p14:creationId xmlns:p14="http://schemas.microsoft.com/office/powerpoint/2010/main" val="330897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Regelen van algemene zaken</a:t>
            </a:r>
            <a:br>
              <a:rPr lang="nl-NL" smtClean="0"/>
            </a:b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Maken afspraken m.b.t. samenwerken:</a:t>
            </a:r>
          </a:p>
          <a:p>
            <a:r>
              <a:rPr lang="nl-NL" dirty="0" smtClean="0"/>
              <a:t>Zijn er dingen die je in het algemeen belangrijk vindt om werkafspraken over te maken?</a:t>
            </a:r>
          </a:p>
          <a:p>
            <a:r>
              <a:rPr lang="nl-NL" dirty="0" smtClean="0"/>
              <a:t>Wie doet wat?</a:t>
            </a:r>
          </a:p>
          <a:p>
            <a:r>
              <a:rPr lang="nl-NL" dirty="0" smtClean="0"/>
              <a:t>Wanneer spreken jullie af om hieraan te werken?</a:t>
            </a:r>
          </a:p>
          <a:p>
            <a:r>
              <a:rPr lang="nl-NL" dirty="0" smtClean="0"/>
              <a:t>Wat doe je samen op school (wanneer?) en wat doen jullie thuis?</a:t>
            </a:r>
          </a:p>
          <a:p>
            <a:r>
              <a:rPr lang="nl-NL" dirty="0" smtClean="0"/>
              <a:t>Waar slaan jullie je documenten en bestanden op?</a:t>
            </a:r>
          </a:p>
          <a:p>
            <a:r>
              <a:rPr lang="nl-NL" dirty="0" smtClean="0"/>
              <a:t>Hoe wisselen jullie gegevens en documenten uit?</a:t>
            </a:r>
          </a:p>
          <a:p>
            <a:pPr lvl="1"/>
            <a:endParaRPr lang="nl-NL" dirty="0" smtClean="0"/>
          </a:p>
          <a:p>
            <a:pPr marL="0" indent="0">
              <a:buNone/>
            </a:pPr>
            <a:r>
              <a:rPr lang="nl-NL" dirty="0" smtClean="0">
                <a:solidFill>
                  <a:srgbClr val="E61469"/>
                </a:solidFill>
              </a:rPr>
              <a:t>Leg de gemaakte afspraken vast in een afsprakendocument en neem dit </a:t>
            </a:r>
            <a:r>
              <a:rPr lang="nl-NL" smtClean="0">
                <a:solidFill>
                  <a:srgbClr val="E61469"/>
                </a:solidFill>
              </a:rPr>
              <a:t>op in </a:t>
            </a:r>
            <a:r>
              <a:rPr lang="nl-NL" dirty="0" smtClean="0">
                <a:solidFill>
                  <a:srgbClr val="E61469"/>
                </a:solidFill>
              </a:rPr>
              <a:t>jullie projectportfolio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65562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Uitvoeren eerste taken</a:t>
            </a:r>
            <a:br>
              <a:rPr lang="nl-NL" smtClean="0"/>
            </a:br>
            <a:r>
              <a:rPr lang="nl-NL" smtClean="0"/>
              <a:t/>
            </a:r>
            <a:br>
              <a:rPr lang="nl-NL" smtClean="0"/>
            </a:b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Bespreken mogelijke klanten in jullie netwerk</a:t>
            </a:r>
          </a:p>
          <a:p>
            <a:r>
              <a:rPr lang="nl-NL" dirty="0" smtClean="0"/>
              <a:t>Maken afspraken m.b.t. benaderen mogelijke klanten</a:t>
            </a:r>
          </a:p>
          <a:p>
            <a:r>
              <a:rPr lang="nl-NL" dirty="0" smtClean="0"/>
              <a:t>Maken afspraken m.b.t. keuze voor definitieve klant</a:t>
            </a:r>
          </a:p>
          <a:p>
            <a:r>
              <a:rPr lang="nl-NL" dirty="0" smtClean="0"/>
              <a:t>Brainstormen voor een vragenlijst voor het interview met de potentiële klant</a:t>
            </a:r>
          </a:p>
          <a:p>
            <a:r>
              <a:rPr lang="nl-NL" dirty="0" smtClean="0"/>
              <a:t>Afspraken maken voor het maken van de conceptvragenlijst die met de docent besproken kan worden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3996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8" name="Rectangle 4"/>
          <p:cNvSpPr>
            <a:spLocks noGrp="1" noChangeArrowheads="1"/>
          </p:cNvSpPr>
          <p:nvPr>
            <p:ph type="title"/>
          </p:nvPr>
        </p:nvSpPr>
        <p:spPr>
          <a:xfrm>
            <a:off x="539552" y="1066726"/>
            <a:ext cx="8604448" cy="634082"/>
          </a:xfrm>
        </p:spPr>
        <p:txBody>
          <a:bodyPr/>
          <a:lstStyle/>
          <a:p>
            <a:r>
              <a:rPr lang="nl-NL" dirty="0" smtClean="0"/>
              <a:t>Klantgesprek (voorbereiding/uitvoering)</a:t>
            </a:r>
          </a:p>
        </p:txBody>
      </p:sp>
      <p:sp>
        <p:nvSpPr>
          <p:cNvPr id="2355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Stel vragen op</a:t>
            </a:r>
          </a:p>
          <a:p>
            <a:r>
              <a:rPr lang="nl-NL" dirty="0" smtClean="0"/>
              <a:t>Bezoek de klant (met de hele groep!)</a:t>
            </a:r>
          </a:p>
          <a:p>
            <a:r>
              <a:rPr lang="nl-NL" dirty="0" smtClean="0"/>
              <a:t>Maak goede afspraken over de taakverdeling tijdens het bezoek</a:t>
            </a:r>
          </a:p>
          <a:p>
            <a:r>
              <a:rPr lang="nl-NL" dirty="0" smtClean="0"/>
              <a:t>Maak notulen van het gesprek met de klant)</a:t>
            </a:r>
          </a:p>
          <a:p>
            <a:r>
              <a:rPr lang="nl-NL" dirty="0" smtClean="0"/>
              <a:t>Maak een audio-opname van het gesprek (met toestemming)</a:t>
            </a:r>
          </a:p>
          <a:p>
            <a:r>
              <a:rPr lang="nl-NL" dirty="0" smtClean="0"/>
              <a:t>Maak bespreekverslagen van alle communicatie met de klant en koppel altijd terug met de klant en met je docent(en)</a:t>
            </a:r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r>
              <a:rPr lang="nl-NL" dirty="0" smtClean="0">
                <a:solidFill>
                  <a:srgbClr val="E61469"/>
                </a:solidFill>
              </a:rPr>
              <a:t>Neem alle producten op in jullie KBS-portfolio</a:t>
            </a:r>
          </a:p>
        </p:txBody>
      </p:sp>
    </p:spTree>
    <p:extLst>
      <p:ext uri="{BB962C8B-B14F-4D97-AF65-F5344CB8AC3E}">
        <p14:creationId xmlns:p14="http://schemas.microsoft.com/office/powerpoint/2010/main" val="333868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Tijdschrijven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3568" y="1916832"/>
            <a:ext cx="8219256" cy="3874991"/>
          </a:xfrm>
        </p:spPr>
        <p:txBody>
          <a:bodyPr/>
          <a:lstStyle/>
          <a:p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pPr marL="0" indent="0">
              <a:buNone/>
            </a:pPr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Zorg vanaf het begin</a:t>
            </a:r>
            <a:r>
              <a:rPr lang="nl-NL" dirty="0" smtClean="0">
                <a:solidFill>
                  <a:srgbClr val="E61469"/>
                </a:solidFill>
              </a:rPr>
              <a:t> individueel </a:t>
            </a:r>
            <a:r>
              <a:rPr lang="nl-NL" dirty="0" smtClean="0"/>
              <a:t>voor een goede tijdregistratie !!</a:t>
            </a:r>
          </a:p>
          <a:p>
            <a:pPr marL="0" indent="0">
              <a:buNone/>
            </a:pPr>
            <a:r>
              <a:rPr lang="nl-NL" dirty="0" smtClean="0"/>
              <a:t>(zie tijdschrijfformulier op ELO)</a:t>
            </a:r>
          </a:p>
          <a:p>
            <a:r>
              <a:rPr lang="nl-NL" dirty="0" smtClean="0"/>
              <a:t>Ieder groepslid is verantwoordelijk voor het consequent bijhouden van zijn/haar eigen tijdschrijfformulier.</a:t>
            </a:r>
          </a:p>
          <a:p>
            <a:r>
              <a:rPr lang="nl-NL" dirty="0" smtClean="0"/>
              <a:t>Vergelijk de tijdschrijfformulieren binnen de projectgroep wekelijks </a:t>
            </a:r>
          </a:p>
          <a:p>
            <a:pPr marL="0" indent="0">
              <a:buNone/>
            </a:pPr>
            <a:endParaRPr lang="nl-NL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100" y="0"/>
            <a:ext cx="5460579" cy="364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289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Tijdschrijven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67544" y="1916832"/>
            <a:ext cx="8219256" cy="4104456"/>
          </a:xfrm>
        </p:spPr>
        <p:txBody>
          <a:bodyPr/>
          <a:lstStyle/>
          <a:p>
            <a:endParaRPr lang="nl-NL" dirty="0" smtClean="0"/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Noteer hierin alleen de activiteiten die echt bij KBS1 horen </a:t>
            </a:r>
          </a:p>
          <a:p>
            <a:r>
              <a:rPr lang="nl-NL" dirty="0" smtClean="0"/>
              <a:t>Ook de activiteiten tijdens de ingeroosterde KBS-uren, b.v. instructies van een docent, bespreking met de docent, samen overleggen en afspraken maken, enz.</a:t>
            </a:r>
          </a:p>
          <a:p>
            <a:r>
              <a:rPr lang="nl-NL" dirty="0" smtClean="0"/>
              <a:t>Noteer je activiteiten concreet, dus niet ‘programmeren’  maar b.v. ‘programmeren van inlogscherm’ </a:t>
            </a:r>
          </a:p>
          <a:p>
            <a:endParaRPr lang="nl-NL" dirty="0" smtClean="0"/>
          </a:p>
          <a:p>
            <a:endParaRPr lang="nl-NL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100" y="0"/>
            <a:ext cx="5460579" cy="364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454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9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Kickoff KBS-project</a:t>
            </a:r>
          </a:p>
        </p:txBody>
      </p:sp>
      <p:sp>
        <p:nvSpPr>
          <p:cNvPr id="9" name="Rechthoek 8"/>
          <p:cNvSpPr/>
          <p:nvPr/>
        </p:nvSpPr>
        <p:spPr>
          <a:xfrm>
            <a:off x="179512" y="5445224"/>
            <a:ext cx="8964488" cy="1404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2050" name="Picture 2" descr="Image result for team gif minio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56703"/>
            <a:ext cx="8496944" cy="452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4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Veel succes !</a:t>
            </a:r>
            <a:endParaRPr lang="nl-NL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179512" y="5445224"/>
            <a:ext cx="8964488" cy="14041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026" name="Picture 2" descr="Image result for team gif minion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673804"/>
            <a:ext cx="8496944" cy="4779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13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Doelstelling</a:t>
            </a:r>
          </a:p>
        </p:txBody>
      </p:sp>
      <p:sp>
        <p:nvSpPr>
          <p:cNvPr id="1741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In een projectteam ontwerpen en realiseren jullie (als projectgroep) een webapplicatie</a:t>
            </a:r>
          </a:p>
          <a:p>
            <a:r>
              <a:rPr lang="nl-NL" dirty="0" smtClean="0"/>
              <a:t>Het ontwerp is gebaseerd op een klantgesprek</a:t>
            </a:r>
          </a:p>
          <a:p>
            <a:r>
              <a:rPr lang="nl-NL" dirty="0" smtClean="0"/>
              <a:t>Ieder lid gaat zelf op zoek naar een mogelijke opdracht</a:t>
            </a:r>
          </a:p>
        </p:txBody>
      </p:sp>
    </p:spTree>
    <p:extLst>
      <p:ext uri="{BB962C8B-B14F-4D97-AF65-F5344CB8AC3E}">
        <p14:creationId xmlns:p14="http://schemas.microsoft.com/office/powerpoint/2010/main" val="338898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Producten</a:t>
            </a:r>
          </a:p>
        </p:txBody>
      </p:sp>
      <p:sp>
        <p:nvSpPr>
          <p:cNvPr id="1843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Het eindproduct (eind periode 2) bestaat uit:</a:t>
            </a:r>
          </a:p>
          <a:p>
            <a:endParaRPr lang="nl-NL" dirty="0" smtClean="0"/>
          </a:p>
          <a:p>
            <a:r>
              <a:rPr lang="nl-NL" dirty="0" smtClean="0"/>
              <a:t>Een webapplicatie</a:t>
            </a:r>
          </a:p>
          <a:p>
            <a:pPr lvl="1"/>
            <a:r>
              <a:rPr lang="nl-NL" dirty="0" smtClean="0"/>
              <a:t>en bijbehorende functionele, technische en testdocumentatie</a:t>
            </a:r>
          </a:p>
          <a:p>
            <a:r>
              <a:rPr lang="nl-NL" dirty="0" smtClean="0"/>
              <a:t>Een bedrijfskundig onderzoek naar de klant</a:t>
            </a:r>
          </a:p>
          <a:p>
            <a:pPr lvl="1"/>
            <a:r>
              <a:rPr lang="nl-NL" dirty="0" smtClean="0"/>
              <a:t>met kansen voor de webapplicatie</a:t>
            </a:r>
          </a:p>
          <a:p>
            <a:r>
              <a:rPr lang="nl-NL" dirty="0" smtClean="0"/>
              <a:t>Een rapport over de beveiliging</a:t>
            </a:r>
          </a:p>
          <a:p>
            <a:pPr lvl="1"/>
            <a:r>
              <a:rPr lang="nl-NL" dirty="0" smtClean="0"/>
              <a:t>met mogelijke risico’s en hoe je deze hebt aangepakt</a:t>
            </a:r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4676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Producten</a:t>
            </a:r>
          </a:p>
        </p:txBody>
      </p:sp>
      <p:sp>
        <p:nvSpPr>
          <p:cNvPr id="18439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nl-NL" dirty="0" smtClean="0"/>
              <a:t>Periode 1 (resterende 4 weken):</a:t>
            </a:r>
          </a:p>
          <a:p>
            <a:pPr marL="57150" indent="0">
              <a:buNone/>
            </a:pPr>
            <a:endParaRPr lang="nl-NL" dirty="0" smtClean="0"/>
          </a:p>
          <a:p>
            <a:r>
              <a:rPr lang="nl-NL" dirty="0" smtClean="0"/>
              <a:t>Vinden opdrachtgever</a:t>
            </a:r>
          </a:p>
          <a:p>
            <a:r>
              <a:rPr lang="nl-NL" dirty="0" smtClean="0"/>
              <a:t>Achterhalen requirements</a:t>
            </a:r>
          </a:p>
          <a:p>
            <a:r>
              <a:rPr lang="nl-NL" dirty="0" smtClean="0"/>
              <a:t>Starten met het maken met functionele documentatie (startpunt voor periode 2) </a:t>
            </a:r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2774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Kenmerkende beroepssituatie</a:t>
            </a:r>
          </a:p>
        </p:txBody>
      </p:sp>
      <p:sp>
        <p:nvSpPr>
          <p:cNvPr id="1946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In dit project werk je aan de competenties die je nodig hebt in een echte beroepssituatie:</a:t>
            </a:r>
          </a:p>
          <a:p>
            <a:pPr lvl="1"/>
            <a:r>
              <a:rPr lang="nl-NL" dirty="0" smtClean="0"/>
              <a:t>Ontwerpen</a:t>
            </a:r>
          </a:p>
          <a:p>
            <a:pPr lvl="1"/>
            <a:r>
              <a:rPr lang="nl-NL" dirty="0" smtClean="0"/>
              <a:t>Realiseren</a:t>
            </a:r>
          </a:p>
          <a:p>
            <a:pPr lvl="1"/>
            <a:r>
              <a:rPr lang="nl-NL" dirty="0" smtClean="0"/>
              <a:t>Beheren</a:t>
            </a:r>
          </a:p>
          <a:p>
            <a:pPr lvl="1"/>
            <a:r>
              <a:rPr lang="nl-NL" dirty="0" smtClean="0"/>
              <a:t>Adviseren</a:t>
            </a:r>
          </a:p>
          <a:p>
            <a:pPr lvl="1"/>
            <a:r>
              <a:rPr lang="nl-NL" dirty="0" smtClean="0"/>
              <a:t>Analyseren</a:t>
            </a:r>
          </a:p>
          <a:p>
            <a:pPr lvl="1"/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Ook werk je aan de leerlijn Professionele Vaardigheden.</a:t>
            </a:r>
          </a:p>
        </p:txBody>
      </p:sp>
    </p:spTree>
    <p:extLst>
      <p:ext uri="{BB962C8B-B14F-4D97-AF65-F5344CB8AC3E}">
        <p14:creationId xmlns:p14="http://schemas.microsoft.com/office/powerpoint/2010/main" val="311293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/>
          <p:cNvSpPr/>
          <p:nvPr/>
        </p:nvSpPr>
        <p:spPr>
          <a:xfrm>
            <a:off x="-36512" y="1700808"/>
            <a:ext cx="9108504" cy="50657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46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Kenmerkende beroepssituatie </a:t>
            </a:r>
            <a:r>
              <a:rPr lang="en-US" dirty="0" smtClean="0"/>
              <a:t>1</a:t>
            </a:r>
          </a:p>
        </p:txBody>
      </p:sp>
      <p:sp>
        <p:nvSpPr>
          <p:cNvPr id="4" name="Ovaal 3"/>
          <p:cNvSpPr/>
          <p:nvPr/>
        </p:nvSpPr>
        <p:spPr>
          <a:xfrm>
            <a:off x="35496" y="1772816"/>
            <a:ext cx="9036496" cy="438949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VIB</a:t>
            </a:r>
            <a:endParaRPr lang="nl-NL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463694"/>
              </p:ext>
            </p:extLst>
          </p:nvPr>
        </p:nvGraphicFramePr>
        <p:xfrm>
          <a:off x="899592" y="2876879"/>
          <a:ext cx="7344816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3035"/>
                <a:gridCol w="1798511"/>
                <a:gridCol w="2286381"/>
                <a:gridCol w="606997"/>
                <a:gridCol w="1229892"/>
              </a:tblGrid>
              <a:tr h="304260"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VOE-code</a:t>
                      </a:r>
                      <a:endParaRPr lang="nl-NL" sz="1600" dirty="0"/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VOE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Ondersteunende</a:t>
                      </a:r>
                      <a:r>
                        <a:rPr lang="nl-NL" sz="1600" baseline="0" dirty="0" smtClean="0"/>
                        <a:t> vakken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err="1" smtClean="0"/>
                        <a:t>EC’s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Beschik- </a:t>
                      </a:r>
                    </a:p>
                    <a:p>
                      <a:r>
                        <a:rPr lang="nl-NL" sz="1600" dirty="0" smtClean="0"/>
                        <a:t>bare tijd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32455"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ICT.P.KBSa.V17</a:t>
                      </a:r>
                      <a:endParaRPr lang="nl-NL" sz="1600" dirty="0"/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KBS1-realisatie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Webprogrammeren </a:t>
                      </a:r>
                    </a:p>
                    <a:p>
                      <a:r>
                        <a:rPr lang="nl-NL" sz="1600" dirty="0" smtClean="0"/>
                        <a:t>SQL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3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84 uur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324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600" dirty="0" smtClean="0"/>
                        <a:t>ICT.P.KBSb.V17</a:t>
                      </a: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KBS1-ontwerp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Functioneel</a:t>
                      </a:r>
                      <a:r>
                        <a:rPr lang="nl-NL" sz="1600" baseline="0" dirty="0" smtClean="0"/>
                        <a:t> Ontwerpen</a:t>
                      </a:r>
                      <a:endParaRPr lang="nl-NL" sz="1600" dirty="0" smtClean="0"/>
                    </a:p>
                    <a:p>
                      <a:r>
                        <a:rPr lang="nl-NL" sz="1600" dirty="0" smtClean="0"/>
                        <a:t>Database-ontwerp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3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84 uur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32455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600" dirty="0" smtClean="0"/>
                        <a:t>ICT.P.KBSc.V17</a:t>
                      </a:r>
                    </a:p>
                  </a:txBody>
                  <a:tcPr>
                    <a:lnL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KBS1-management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Bedrijfskunde</a:t>
                      </a:r>
                    </a:p>
                    <a:p>
                      <a:r>
                        <a:rPr lang="nl-NL" sz="1600" dirty="0" smtClean="0"/>
                        <a:t>Inleiding Security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3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nl-NL" sz="1600" dirty="0" smtClean="0"/>
                        <a:t>84 uur</a:t>
                      </a:r>
                      <a:endParaRPr lang="nl-NL" sz="1600" dirty="0"/>
                    </a:p>
                  </a:txBody>
                  <a:tcPr>
                    <a:lnL w="12700" cmpd="sng">
                      <a:noFill/>
                    </a:lnL>
                    <a:lnR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571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kstvak 4"/>
          <p:cNvSpPr txBox="1"/>
          <p:nvPr/>
        </p:nvSpPr>
        <p:spPr>
          <a:xfrm>
            <a:off x="4140056" y="2440630"/>
            <a:ext cx="863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VIBE</a:t>
            </a:r>
            <a:endParaRPr lang="nl-NL" b="1" dirty="0">
              <a:latin typeface="Comic Sans MS" panose="030F0702030302020204" pitchFamily="66" charset="0"/>
            </a:endParaRPr>
          </a:p>
        </p:txBody>
      </p:sp>
      <p:sp>
        <p:nvSpPr>
          <p:cNvPr id="6" name="Tekstvak 5"/>
          <p:cNvSpPr txBox="1"/>
          <p:nvPr/>
        </p:nvSpPr>
        <p:spPr>
          <a:xfrm rot="700333">
            <a:off x="5122823" y="2048368"/>
            <a:ext cx="18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Professioneel   schrijven</a:t>
            </a:r>
            <a:endParaRPr lang="nl-NL" b="1" dirty="0">
              <a:latin typeface="Comic Sans MS" panose="030F0702030302020204" pitchFamily="66" charset="0"/>
            </a:endParaRPr>
          </a:p>
        </p:txBody>
      </p:sp>
      <p:sp>
        <p:nvSpPr>
          <p:cNvPr id="7" name="Tekstvak 6"/>
          <p:cNvSpPr txBox="1"/>
          <p:nvPr/>
        </p:nvSpPr>
        <p:spPr>
          <a:xfrm rot="647563">
            <a:off x="1635422" y="5455893"/>
            <a:ext cx="2128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Timemanagement</a:t>
            </a:r>
            <a:endParaRPr lang="nl-NL" b="1" dirty="0">
              <a:latin typeface="Comic Sans MS" panose="030F0702030302020204" pitchFamily="66" charset="0"/>
            </a:endParaRPr>
          </a:p>
        </p:txBody>
      </p:sp>
      <p:sp>
        <p:nvSpPr>
          <p:cNvPr id="8" name="Tekstvak 7"/>
          <p:cNvSpPr txBox="1"/>
          <p:nvPr/>
        </p:nvSpPr>
        <p:spPr>
          <a:xfrm>
            <a:off x="3672983" y="530120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Afspraken maken</a:t>
            </a:r>
            <a:endParaRPr lang="nl-NL" b="1" dirty="0">
              <a:latin typeface="Comic Sans MS" panose="030F0702030302020204" pitchFamily="66" charset="0"/>
            </a:endParaRPr>
          </a:p>
        </p:txBody>
      </p:sp>
      <p:sp>
        <p:nvSpPr>
          <p:cNvPr id="9" name="Tekstvak 8"/>
          <p:cNvSpPr txBox="1"/>
          <p:nvPr/>
        </p:nvSpPr>
        <p:spPr>
          <a:xfrm rot="20726257">
            <a:off x="5811337" y="5395681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Communiceren</a:t>
            </a:r>
            <a:endParaRPr lang="nl-NL" b="1" dirty="0">
              <a:latin typeface="Comic Sans MS" panose="030F0702030302020204" pitchFamily="66" charset="0"/>
            </a:endParaRPr>
          </a:p>
        </p:txBody>
      </p:sp>
      <p:sp>
        <p:nvSpPr>
          <p:cNvPr id="12" name="Tekstvak 11"/>
          <p:cNvSpPr txBox="1"/>
          <p:nvPr/>
        </p:nvSpPr>
        <p:spPr>
          <a:xfrm rot="20672766">
            <a:off x="2321312" y="2025363"/>
            <a:ext cx="18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 smtClean="0">
                <a:latin typeface="Comic Sans MS" panose="030F0702030302020204" pitchFamily="66" charset="0"/>
              </a:rPr>
              <a:t>Professioneel functioneren</a:t>
            </a:r>
            <a:endParaRPr lang="nl-NL" b="1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15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Beoordeling</a:t>
            </a:r>
          </a:p>
        </p:txBody>
      </p:sp>
      <p:sp>
        <p:nvSpPr>
          <p:cNvPr id="2048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Alle producten samen vormen je portfolio.</a:t>
            </a:r>
          </a:p>
          <a:p>
            <a:endParaRPr lang="nl-NL" dirty="0" smtClean="0"/>
          </a:p>
          <a:p>
            <a:r>
              <a:rPr lang="nl-NL" dirty="0" smtClean="0"/>
              <a:t>Aan het eind van periode 2 is een portfolioassessment gepland</a:t>
            </a:r>
          </a:p>
          <a:p>
            <a:r>
              <a:rPr lang="nl-NL" dirty="0" smtClean="0"/>
              <a:t>je demonstreert je producten aan 2 docenten</a:t>
            </a:r>
          </a:p>
          <a:p>
            <a:r>
              <a:rPr lang="nl-NL" dirty="0" smtClean="0"/>
              <a:t>je wordt individueel doorgevraagd op jouw producten en bijdrage door 2 docenten</a:t>
            </a:r>
          </a:p>
          <a:p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De drie onderdelen worden in samenhang met elkaar beoordeeld, maar leveren </a:t>
            </a:r>
            <a:r>
              <a:rPr lang="nl-NL" dirty="0" smtClean="0">
                <a:solidFill>
                  <a:srgbClr val="E61469"/>
                </a:solidFill>
              </a:rPr>
              <a:t>per onderdeel studiepunten </a:t>
            </a:r>
            <a:r>
              <a:rPr lang="nl-NL" dirty="0" smtClean="0"/>
              <a:t>op. Je kunt dus b.v. op twee van de drie onderdelen een voldoende halen (en dus 6 </a:t>
            </a:r>
            <a:r>
              <a:rPr lang="nl-NL" dirty="0" err="1" smtClean="0"/>
              <a:t>ec</a:t>
            </a:r>
            <a:r>
              <a:rPr lang="nl-NL" dirty="0" smtClean="0"/>
              <a:t> verdienen) en een herkansing krijgen voor het derde onderdeel.</a:t>
            </a:r>
          </a:p>
        </p:txBody>
      </p:sp>
    </p:spTree>
    <p:extLst>
      <p:ext uri="{BB962C8B-B14F-4D97-AF65-F5344CB8AC3E}">
        <p14:creationId xmlns:p14="http://schemas.microsoft.com/office/powerpoint/2010/main" val="324099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KBS-lessen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Periode 1:</a:t>
            </a:r>
          </a:p>
          <a:p>
            <a:r>
              <a:rPr lang="nl-NL" dirty="0" smtClean="0"/>
              <a:t>Docent KBS</a:t>
            </a:r>
          </a:p>
          <a:p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Periode 2:</a:t>
            </a:r>
          </a:p>
          <a:p>
            <a:r>
              <a:rPr lang="nl-NL" dirty="0" smtClean="0"/>
              <a:t>Twee docenten. Eén voor </a:t>
            </a:r>
            <a:r>
              <a:rPr lang="nl-NL" dirty="0" err="1" smtClean="0"/>
              <a:t>webprogrammeren</a:t>
            </a:r>
            <a:r>
              <a:rPr lang="nl-NL" dirty="0" smtClean="0"/>
              <a:t> en één voor inleiding security en bedrijfskunde. Ook voor database-ontwerp en SQL kun je bij één van deze docenten terecht.</a:t>
            </a:r>
          </a:p>
          <a:p>
            <a:endParaRPr lang="nl-NL" dirty="0" smtClean="0"/>
          </a:p>
          <a:p>
            <a:pPr marL="0" indent="0">
              <a:buNone/>
            </a:pPr>
            <a:r>
              <a:rPr lang="nl-NL" dirty="0" smtClean="0">
                <a:solidFill>
                  <a:srgbClr val="E61469"/>
                </a:solidFill>
              </a:rPr>
              <a:t>Let op: veel zelfstandig werken met jullie projectgroep</a:t>
            </a:r>
            <a:endParaRPr lang="nl-NL" dirty="0">
              <a:solidFill>
                <a:srgbClr val="E614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254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wolle jongeren 4x3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36A50752E2824D899ADB653A634107" ma:contentTypeVersion="2" ma:contentTypeDescription="Create a new document." ma:contentTypeScope="" ma:versionID="2de00fd1d47445d7b69804c94a655239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targetNamespace="http://schemas.microsoft.com/office/2006/metadata/properties" ma:root="true" ma:fieldsID="5fd18b65b941b90f0796ec8ea2bab88d" ns1:_="" ns2:_="">
    <xsd:import namespace="http://schemas.microsoft.com/sharepoint/v3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IconOverla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0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  <IconOverlay xmlns="http://schemas.microsoft.com/sharepoint/v4" xsi:nil="true"/>
  </documentManagement>
</p:properties>
</file>

<file path=customXml/itemProps1.xml><?xml version="1.0" encoding="utf-8"?>
<ds:datastoreItem xmlns:ds="http://schemas.openxmlformats.org/officeDocument/2006/customXml" ds:itemID="{4866CFF0-8C0F-4BFD-A9DB-B89B2FA820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3E9C2F-5BCA-46DF-AA88-F518352BC2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51F625-D652-4C9B-ACD2-9FCEFFC5F050}">
  <ds:schemaRefs>
    <ds:schemaRef ds:uri="http://schemas.microsoft.com/office/2006/metadata/properties"/>
    <ds:schemaRef ds:uri="http://schemas.microsoft.com/sharepoint/v3"/>
    <ds:schemaRef ds:uri="http://schemas.microsoft.com/sharepoint/v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Zwolle jongeren 4x3</Template>
  <TotalTime>603</TotalTime>
  <Words>862</Words>
  <Application>Microsoft Office PowerPoint</Application>
  <PresentationFormat>On-screen Show (4:3)</PresentationFormat>
  <Paragraphs>173</Paragraphs>
  <Slides>20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Zwolle jongeren 4x3</vt:lpstr>
      <vt:lpstr>1_Kantoorthema</vt:lpstr>
      <vt:lpstr>Kenmerkende beroepssituatie Major 1</vt:lpstr>
      <vt:lpstr>Kickoff KBS-project</vt:lpstr>
      <vt:lpstr>Doelstelling</vt:lpstr>
      <vt:lpstr>Producten</vt:lpstr>
      <vt:lpstr>Producten</vt:lpstr>
      <vt:lpstr>Kenmerkende beroepssituatie</vt:lpstr>
      <vt:lpstr>Kenmerkende beroepssituatie 1</vt:lpstr>
      <vt:lpstr>Beoordeling</vt:lpstr>
      <vt:lpstr>KBS-lessen</vt:lpstr>
      <vt:lpstr>Mogelijke opdrachtgevers</vt:lpstr>
      <vt:lpstr>Eisen vanuit de opleiding</vt:lpstr>
      <vt:lpstr>Planning KBS periode 1</vt:lpstr>
      <vt:lpstr>Nu doen</vt:lpstr>
      <vt:lpstr>Je inlezen in de opdrachtsituatie</vt:lpstr>
      <vt:lpstr>Regelen van algemene zaken </vt:lpstr>
      <vt:lpstr>Uitvoeren eerste taken  </vt:lpstr>
      <vt:lpstr>Klantgesprek (voorbereiding/uitvoering)</vt:lpstr>
      <vt:lpstr>Tijdschrijven</vt:lpstr>
      <vt:lpstr>Tijdschrijven</vt:lpstr>
      <vt:lpstr>Veel succes !</vt:lpstr>
    </vt:vector>
  </TitlesOfParts>
  <Company>Windesheim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Kenmerkende beroepssituatie Major 1</dc:title>
  <dc:creator>Ruben Cijsouw</dc:creator>
  <cp:lastModifiedBy>Marco Knots</cp:lastModifiedBy>
  <cp:revision>43</cp:revision>
  <dcterms:created xsi:type="dcterms:W3CDTF">2014-08-27T13:43:39Z</dcterms:created>
  <dcterms:modified xsi:type="dcterms:W3CDTF">2017-09-22T14:12:55Z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0x0101008036A50752E2824D899ADB653A634107</vt:lpwstr>
  </property>
</Properties>
</file>

<file path=docProps/thumbnail.jpeg>
</file>